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7" r:id="rId2"/>
    <p:sldId id="1192" r:id="rId3"/>
    <p:sldId id="1598" r:id="rId4"/>
    <p:sldId id="1594" r:id="rId5"/>
    <p:sldId id="1601" r:id="rId6"/>
    <p:sldId id="1600" r:id="rId7"/>
    <p:sldId id="1595" r:id="rId8"/>
    <p:sldId id="1597" r:id="rId9"/>
    <p:sldId id="1238" r:id="rId10"/>
    <p:sldId id="1237" r:id="rId11"/>
    <p:sldId id="1240" r:id="rId12"/>
    <p:sldId id="1243" r:id="rId13"/>
    <p:sldId id="1245" r:id="rId14"/>
    <p:sldId id="1246" r:id="rId15"/>
    <p:sldId id="1244" r:id="rId16"/>
    <p:sldId id="1247" r:id="rId17"/>
    <p:sldId id="1602" r:id="rId18"/>
    <p:sldId id="1609" r:id="rId19"/>
    <p:sldId id="1599" r:id="rId20"/>
    <p:sldId id="1608" r:id="rId21"/>
    <p:sldId id="1605" r:id="rId22"/>
    <p:sldId id="1606" r:id="rId23"/>
    <p:sldId id="1607" r:id="rId24"/>
    <p:sldId id="1593" r:id="rId25"/>
    <p:sldId id="1249" r:id="rId26"/>
    <p:sldId id="1557" r:id="rId27"/>
    <p:sldId id="1558" r:id="rId28"/>
    <p:sldId id="1559" r:id="rId29"/>
    <p:sldId id="1610" r:id="rId30"/>
    <p:sldId id="282" r:id="rId31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9DB2"/>
    <a:srgbClr val="F29B33"/>
    <a:srgbClr val="101010"/>
    <a:srgbClr val="66A8D8"/>
    <a:srgbClr val="B99E22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193"/>
    <p:restoredTop sz="94052"/>
  </p:normalViewPr>
  <p:slideViewPr>
    <p:cSldViewPr snapToGrid="0" snapToObjects="1">
      <p:cViewPr varScale="1">
        <p:scale>
          <a:sx n="58" d="100"/>
          <a:sy n="58" d="100"/>
        </p:scale>
        <p:origin x="200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7A2F7A-A04F-FB46-B75F-F84410F50637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A50AD-8836-7C44-BB81-E61634F319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996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Espace réservé de l'image des diapositives 1">
            <a:extLst>
              <a:ext uri="{FF2B5EF4-FFF2-40B4-BE49-F238E27FC236}">
                <a16:creationId xmlns:a16="http://schemas.microsoft.com/office/drawing/2014/main" id="{8545A97E-D3BC-DB45-A437-FADF2CF6286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6" name="Espace réservé des notes 2">
            <a:extLst>
              <a:ext uri="{FF2B5EF4-FFF2-40B4-BE49-F238E27FC236}">
                <a16:creationId xmlns:a16="http://schemas.microsoft.com/office/drawing/2014/main" id="{55655178-D25A-7542-A8AA-CDA30A9CF7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fr-FR" altLang="fr-FR"/>
              <a:t>L</a:t>
            </a:r>
          </a:p>
        </p:txBody>
      </p:sp>
      <p:sp>
        <p:nvSpPr>
          <p:cNvPr id="16387" name="Espace réservé du numéro de diapositive 3">
            <a:extLst>
              <a:ext uri="{FF2B5EF4-FFF2-40B4-BE49-F238E27FC236}">
                <a16:creationId xmlns:a16="http://schemas.microsoft.com/office/drawing/2014/main" id="{2F1987E3-B2B6-EF4E-8E97-F3B69BC422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3450B98-994B-6A45-8E1F-21C4DBC70D48}" type="slidenum">
              <a:rPr lang="fr-FR" altLang="fr-FR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26</a:t>
            </a:fld>
            <a:endParaRPr lang="fr-FR" altLang="fr-F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753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Espace réservé de l'image des diapositives 1">
            <a:extLst>
              <a:ext uri="{FF2B5EF4-FFF2-40B4-BE49-F238E27FC236}">
                <a16:creationId xmlns:a16="http://schemas.microsoft.com/office/drawing/2014/main" id="{8545A97E-D3BC-DB45-A437-FADF2CF6286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6" name="Espace réservé des notes 2">
            <a:extLst>
              <a:ext uri="{FF2B5EF4-FFF2-40B4-BE49-F238E27FC236}">
                <a16:creationId xmlns:a16="http://schemas.microsoft.com/office/drawing/2014/main" id="{55655178-D25A-7542-A8AA-CDA30A9CF7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fr-FR" altLang="fr-FR"/>
              <a:t>L</a:t>
            </a:r>
          </a:p>
        </p:txBody>
      </p:sp>
      <p:sp>
        <p:nvSpPr>
          <p:cNvPr id="16387" name="Espace réservé du numéro de diapositive 3">
            <a:extLst>
              <a:ext uri="{FF2B5EF4-FFF2-40B4-BE49-F238E27FC236}">
                <a16:creationId xmlns:a16="http://schemas.microsoft.com/office/drawing/2014/main" id="{2F1987E3-B2B6-EF4E-8E97-F3B69BC422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3450B98-994B-6A45-8E1F-21C4DBC70D48}" type="slidenum">
              <a:rPr lang="fr-FR" altLang="fr-FR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27</a:t>
            </a:fld>
            <a:endParaRPr lang="fr-FR" altLang="fr-F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2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Espace réservé de l'image des diapositives 1">
            <a:extLst>
              <a:ext uri="{FF2B5EF4-FFF2-40B4-BE49-F238E27FC236}">
                <a16:creationId xmlns:a16="http://schemas.microsoft.com/office/drawing/2014/main" id="{8545A97E-D3BC-DB45-A437-FADF2CF6286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6" name="Espace réservé des notes 2">
            <a:extLst>
              <a:ext uri="{FF2B5EF4-FFF2-40B4-BE49-F238E27FC236}">
                <a16:creationId xmlns:a16="http://schemas.microsoft.com/office/drawing/2014/main" id="{55655178-D25A-7542-A8AA-CDA30A9CF7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fr-FR" altLang="fr-FR"/>
              <a:t>L</a:t>
            </a:r>
          </a:p>
        </p:txBody>
      </p:sp>
      <p:sp>
        <p:nvSpPr>
          <p:cNvPr id="16387" name="Espace réservé du numéro de diapositive 3">
            <a:extLst>
              <a:ext uri="{FF2B5EF4-FFF2-40B4-BE49-F238E27FC236}">
                <a16:creationId xmlns:a16="http://schemas.microsoft.com/office/drawing/2014/main" id="{2F1987E3-B2B6-EF4E-8E97-F3B69BC422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3450B98-994B-6A45-8E1F-21C4DBC70D48}" type="slidenum">
              <a:rPr lang="fr-FR" altLang="fr-FR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28</a:t>
            </a:fld>
            <a:endParaRPr lang="fr-FR" altLang="fr-F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6775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Espace réservé de l'image des diapositives 1">
            <a:extLst>
              <a:ext uri="{FF2B5EF4-FFF2-40B4-BE49-F238E27FC236}">
                <a16:creationId xmlns:a16="http://schemas.microsoft.com/office/drawing/2014/main" id="{8545A97E-D3BC-DB45-A437-FADF2CF6286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6" name="Espace réservé des notes 2">
            <a:extLst>
              <a:ext uri="{FF2B5EF4-FFF2-40B4-BE49-F238E27FC236}">
                <a16:creationId xmlns:a16="http://schemas.microsoft.com/office/drawing/2014/main" id="{55655178-D25A-7542-A8AA-CDA30A9CF7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fr-FR" altLang="fr-FR"/>
              <a:t>L</a:t>
            </a:r>
          </a:p>
        </p:txBody>
      </p:sp>
      <p:sp>
        <p:nvSpPr>
          <p:cNvPr id="16387" name="Espace réservé du numéro de diapositive 3">
            <a:extLst>
              <a:ext uri="{FF2B5EF4-FFF2-40B4-BE49-F238E27FC236}">
                <a16:creationId xmlns:a16="http://schemas.microsoft.com/office/drawing/2014/main" id="{2F1987E3-B2B6-EF4E-8E97-F3B69BC422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3450B98-994B-6A45-8E1F-21C4DBC70D48}" type="slidenum">
              <a:rPr lang="fr-FR" altLang="fr-FR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29</a:t>
            </a:fld>
            <a:endParaRPr lang="fr-FR" altLang="fr-F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865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826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7300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9339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996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7653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14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7663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4386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1103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1868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1166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CCE4A-1779-5249-B353-41E879F9DFBE}" type="datetimeFigureOut">
              <a:rPr lang="fr-FR" smtClean="0"/>
              <a:t>13/04/2021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00BDD-C955-9D40-8B39-FCF7AAA90E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0070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alab.github.io/table2net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avoirs.ens.fr/expose.php?id=3912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treecloud.univ-mlv.fr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484D67BE-F22B-C641-A77D-D1FC6FA5B513}"/>
              </a:ext>
            </a:extLst>
          </p:cNvPr>
          <p:cNvSpPr txBox="1"/>
          <p:nvPr/>
        </p:nvSpPr>
        <p:spPr>
          <a:xfrm>
            <a:off x="956982" y="6032153"/>
            <a:ext cx="8097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dirty="0">
                <a:solidFill>
                  <a:srgbClr val="E8E8E8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Léa Saint-Raymond (ENS-PSL)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955227D-B501-D347-BDD5-10B2328312B5}"/>
              </a:ext>
            </a:extLst>
          </p:cNvPr>
          <p:cNvSpPr txBox="1"/>
          <p:nvPr/>
        </p:nvSpPr>
        <p:spPr>
          <a:xfrm>
            <a:off x="134911" y="5766772"/>
            <a:ext cx="80970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</a:t>
            </a:r>
            <a:r>
              <a:rPr lang="fr-FR" sz="20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+D</a:t>
            </a:r>
            <a:r>
              <a:rPr lang="fr-FR" sz="20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H, </a:t>
            </a:r>
            <a:r>
              <a:rPr lang="fr-FR" sz="20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April 14, 2021</a:t>
            </a:r>
          </a:p>
          <a:p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 Getty Advanced Workshop on</a:t>
            </a:r>
          </a:p>
          <a:p>
            <a:r>
              <a:rPr lang="fr-FR" sz="20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Network </a:t>
            </a:r>
            <a:r>
              <a:rPr lang="fr-FR" sz="20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Analysis</a:t>
            </a:r>
            <a:r>
              <a:rPr lang="fr-FR" sz="20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and Digital Art </a:t>
            </a:r>
            <a:r>
              <a:rPr lang="fr-FR" sz="20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History</a:t>
            </a:r>
            <a:endParaRPr lang="fr-FR" sz="2000" dirty="0">
              <a:solidFill>
                <a:srgbClr val="F29B33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675B298-F722-484F-8A70-97B71E2AF0AF}"/>
              </a:ext>
            </a:extLst>
          </p:cNvPr>
          <p:cNvSpPr txBox="1"/>
          <p:nvPr/>
        </p:nvSpPr>
        <p:spPr>
          <a:xfrm>
            <a:off x="0" y="36335"/>
            <a:ext cx="91440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Network </a:t>
            </a:r>
            <a:r>
              <a:rPr lang="fr-FR" sz="36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Analysis</a:t>
            </a:r>
            <a:endParaRPr lang="fr-FR" sz="3600" dirty="0">
              <a:solidFill>
                <a:schemeClr val="bg1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fr-FR" sz="32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with</a:t>
            </a:r>
            <a: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R</a:t>
            </a:r>
            <a:r>
              <a:rPr lang="fr-FR" sz="3200" dirty="0">
                <a:solidFill>
                  <a:schemeClr val="accent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(and </a:t>
            </a:r>
            <a:r>
              <a:rPr lang="fr-FR" sz="32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beyond</a:t>
            </a:r>
            <a: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!)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D476E9D-29E0-4C47-A717-4589959BAE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82" b="6163"/>
          <a:stretch/>
        </p:blipFill>
        <p:spPr>
          <a:xfrm>
            <a:off x="0" y="1205088"/>
            <a:ext cx="9144000" cy="442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962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D888A16F-7090-9F46-A530-3E21028E5EB0}"/>
              </a:ext>
            </a:extLst>
          </p:cNvPr>
          <p:cNvSpPr txBox="1"/>
          <p:nvPr/>
        </p:nvSpPr>
        <p:spPr>
          <a:xfrm>
            <a:off x="168369" y="292016"/>
            <a:ext cx="8503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Option #2 : bipartite network.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8FCD66-E3A5-764A-B816-0123C6D5AFDD}"/>
              </a:ext>
            </a:extLst>
          </p:cNvPr>
          <p:cNvSpPr/>
          <p:nvPr/>
        </p:nvSpPr>
        <p:spPr>
          <a:xfrm>
            <a:off x="3977640" y="3155811"/>
            <a:ext cx="4572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want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two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types of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nodes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, for instance </a:t>
            </a:r>
            <a:r>
              <a:rPr lang="fr-FR" sz="2000" i="1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auctioneers</a:t>
            </a:r>
            <a:r>
              <a:rPr lang="fr-FR" sz="20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(CP)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 and </a:t>
            </a:r>
            <a:r>
              <a:rPr lang="fr-FR" sz="20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experts. So column1 = CP and </a:t>
            </a:r>
            <a:r>
              <a:rPr lang="fr-FR" sz="2000" i="1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column</a:t>
            </a:r>
            <a:r>
              <a:rPr lang="fr-FR" sz="20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2 = experts. </a:t>
            </a:r>
          </a:p>
          <a:p>
            <a:endParaRPr lang="fr-FR" sz="2000" i="1" dirty="0">
              <a:solidFill>
                <a:schemeClr val="bg1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Experts and CP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will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be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linked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if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they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appear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in the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same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row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of the table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871B526-B5BA-0545-8114-A8C634EE7D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889"/>
          <a:stretch/>
        </p:blipFill>
        <p:spPr>
          <a:xfrm>
            <a:off x="592459" y="960120"/>
            <a:ext cx="2368062" cy="55626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C5471C7-1DAA-AF49-B1D2-364D9C768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1940" y="1410970"/>
            <a:ext cx="3573780" cy="124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671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3F92062-83CA-A74A-89C8-1F6E5A9B1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063" y="1107346"/>
            <a:ext cx="7978988" cy="553729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5D3C8E-40CB-4B4F-9FFF-AAB46A1A65EE}"/>
              </a:ext>
            </a:extLst>
          </p:cNvPr>
          <p:cNvSpPr/>
          <p:nvPr/>
        </p:nvSpPr>
        <p:spPr>
          <a:xfrm>
            <a:off x="1143000" y="3520440"/>
            <a:ext cx="1066800" cy="2895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0E7A48-758E-7642-B027-CA610A5BD393}"/>
              </a:ext>
            </a:extLst>
          </p:cNvPr>
          <p:cNvSpPr/>
          <p:nvPr/>
        </p:nvSpPr>
        <p:spPr>
          <a:xfrm>
            <a:off x="738290" y="167646"/>
            <a:ext cx="7569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Prepare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your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input file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with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  <a:hlinkClick r:id="rId3"/>
              </a:rPr>
              <a:t>https://medialab.github.io/table2net/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9641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4283F059-9FD2-DC49-8152-C78B9BD86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04" y="659969"/>
            <a:ext cx="8714792" cy="594270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832D00-9174-2E4E-8354-3F9DB181DBFD}"/>
              </a:ext>
            </a:extLst>
          </p:cNvPr>
          <p:cNvSpPr/>
          <p:nvPr/>
        </p:nvSpPr>
        <p:spPr>
          <a:xfrm>
            <a:off x="1899285" y="3862388"/>
            <a:ext cx="2043113" cy="1883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734DEE-5439-D44E-B9CE-2A14EC9BF6C2}"/>
              </a:ext>
            </a:extLst>
          </p:cNvPr>
          <p:cNvSpPr/>
          <p:nvPr/>
        </p:nvSpPr>
        <p:spPr>
          <a:xfrm>
            <a:off x="738290" y="167646"/>
            <a:ext cx="756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Open the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gexf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3972011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53CAF53-7E1B-8349-894A-5F88D43C7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4487"/>
            <a:ext cx="9144000" cy="591670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34ABCBC-2C98-9745-BC2A-B39E0FF18ED6}"/>
              </a:ext>
            </a:extLst>
          </p:cNvPr>
          <p:cNvSpPr/>
          <p:nvPr/>
        </p:nvSpPr>
        <p:spPr>
          <a:xfrm>
            <a:off x="0" y="150607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 « Vue d’ensemble »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window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allows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to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modify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the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shape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of the network.  </a:t>
            </a:r>
          </a:p>
        </p:txBody>
      </p:sp>
    </p:spTree>
    <p:extLst>
      <p:ext uri="{BB962C8B-B14F-4D97-AF65-F5344CB8AC3E}">
        <p14:creationId xmlns:p14="http://schemas.microsoft.com/office/powerpoint/2010/main" val="722393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A25A5459-74B0-074B-929A-DFA50B42E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2856"/>
            <a:ext cx="9144000" cy="577900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C2F48CE-CE81-3244-9A0D-D7E4E951C5A1}"/>
              </a:ext>
            </a:extLst>
          </p:cNvPr>
          <p:cNvSpPr/>
          <p:nvPr/>
        </p:nvSpPr>
        <p:spPr>
          <a:xfrm>
            <a:off x="0" y="150607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 « prévisualisation »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window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allows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to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improve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the network.  </a:t>
            </a:r>
          </a:p>
        </p:txBody>
      </p:sp>
    </p:spTree>
    <p:extLst>
      <p:ext uri="{BB962C8B-B14F-4D97-AF65-F5344CB8AC3E}">
        <p14:creationId xmlns:p14="http://schemas.microsoft.com/office/powerpoint/2010/main" val="853543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7884A30-C4E2-114D-A691-4B3E3D1AB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9235"/>
            <a:ext cx="9144000" cy="575673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81AB1D1-A9D0-8B44-BA6D-EEFC7526DD27}"/>
              </a:ext>
            </a:extLst>
          </p:cNvPr>
          <p:cNvSpPr/>
          <p:nvPr/>
        </p:nvSpPr>
        <p:spPr>
          <a:xfrm>
            <a:off x="0" y="150607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 « statistiques »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window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allows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to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compute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the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statistics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of the network</a:t>
            </a:r>
          </a:p>
        </p:txBody>
      </p:sp>
    </p:spTree>
    <p:extLst>
      <p:ext uri="{BB962C8B-B14F-4D97-AF65-F5344CB8AC3E}">
        <p14:creationId xmlns:p14="http://schemas.microsoft.com/office/powerpoint/2010/main" val="2230973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F41222C-B055-A748-AEB8-75BD56CA7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985" y="617623"/>
            <a:ext cx="5778424" cy="61548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45C3871-370F-AF45-8142-9693F51D6CF4}"/>
              </a:ext>
            </a:extLst>
          </p:cNvPr>
          <p:cNvSpPr/>
          <p:nvPr/>
        </p:nvSpPr>
        <p:spPr>
          <a:xfrm>
            <a:off x="0" y="150607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Export as a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svg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file and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add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the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legend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with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Inkscape</a:t>
            </a:r>
            <a:endParaRPr lang="fr-FR" sz="2000" dirty="0">
              <a:solidFill>
                <a:schemeClr val="bg1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18442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F16E393-8B02-E84F-94E7-504C3A5FF40C}"/>
              </a:ext>
            </a:extLst>
          </p:cNvPr>
          <p:cNvSpPr txBox="1"/>
          <p:nvPr/>
        </p:nvSpPr>
        <p:spPr>
          <a:xfrm>
            <a:off x="-118418" y="1234840"/>
            <a:ext cx="4838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Compute</a:t>
            </a: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statistics</a:t>
            </a:r>
            <a:endParaRPr lang="fr-FR" sz="3200" dirty="0">
              <a:solidFill>
                <a:srgbClr val="6A9DB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C50B502-C72B-5B4D-BDFC-0F6E53DBA427}"/>
              </a:ext>
            </a:extLst>
          </p:cNvPr>
          <p:cNvSpPr txBox="1"/>
          <p:nvPr/>
        </p:nvSpPr>
        <p:spPr>
          <a:xfrm>
            <a:off x="0" y="3633950"/>
            <a:ext cx="48383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Draw</a:t>
            </a: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beautiful</a:t>
            </a:r>
            <a:b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networks </a:t>
            </a:r>
            <a:r>
              <a:rPr lang="fr-FR" sz="20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(for publication)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21CF048-5E85-734E-9A2E-23359257EADB}"/>
              </a:ext>
            </a:extLst>
          </p:cNvPr>
          <p:cNvSpPr txBox="1"/>
          <p:nvPr/>
        </p:nvSpPr>
        <p:spPr>
          <a:xfrm>
            <a:off x="-222354" y="2345325"/>
            <a:ext cx="4838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Go </a:t>
            </a:r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fast</a:t>
            </a:r>
            <a:endParaRPr lang="fr-FR" sz="3200" dirty="0">
              <a:solidFill>
                <a:srgbClr val="6A9DB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B0FD739-50E0-CB45-B2D4-E7653F32516A}"/>
              </a:ext>
            </a:extLst>
          </p:cNvPr>
          <p:cNvSpPr txBox="1"/>
          <p:nvPr/>
        </p:nvSpPr>
        <p:spPr>
          <a:xfrm>
            <a:off x="1812815" y="124355"/>
            <a:ext cx="560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What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do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you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want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to do ?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12A03BF-6178-1345-9766-C80221AC3F28}"/>
              </a:ext>
            </a:extLst>
          </p:cNvPr>
          <p:cNvSpPr txBox="1"/>
          <p:nvPr/>
        </p:nvSpPr>
        <p:spPr>
          <a:xfrm>
            <a:off x="0" y="5468649"/>
            <a:ext cx="48383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Overlay a network</a:t>
            </a:r>
            <a:b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on a </a:t>
            </a:r>
            <a:r>
              <a:rPr lang="fr-FR" sz="32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map</a:t>
            </a:r>
            <a:endParaRPr lang="fr-FR" sz="3200" dirty="0">
              <a:solidFill>
                <a:srgbClr val="F29B33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40974F34-06AE-324D-A8D3-82376BF763B8}"/>
              </a:ext>
            </a:extLst>
          </p:cNvPr>
          <p:cNvCxnSpPr>
            <a:cxnSpLocks/>
          </p:cNvCxnSpPr>
          <p:nvPr/>
        </p:nvCxnSpPr>
        <p:spPr>
          <a:xfrm flipV="1">
            <a:off x="4393580" y="3898227"/>
            <a:ext cx="1873405" cy="1744290"/>
          </a:xfrm>
          <a:prstGeom prst="straightConnector1">
            <a:avLst/>
          </a:prstGeom>
          <a:ln w="73025">
            <a:solidFill>
              <a:srgbClr val="F29B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103392E5-1ED3-3D46-8B89-77F0D86D5A93}"/>
              </a:ext>
            </a:extLst>
          </p:cNvPr>
          <p:cNvSpPr txBox="1"/>
          <p:nvPr/>
        </p:nvSpPr>
        <p:spPr>
          <a:xfrm>
            <a:off x="4838329" y="3203063"/>
            <a:ext cx="48383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Use </a:t>
            </a:r>
          </a:p>
          <a:p>
            <a:pPr algn="ctr"/>
            <a:r>
              <a:rPr lang="fr-FR" sz="60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29667317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>
            <a:extLst>
              <a:ext uri="{FF2B5EF4-FFF2-40B4-BE49-F238E27FC236}">
                <a16:creationId xmlns:a16="http://schemas.microsoft.com/office/drawing/2014/main" id="{BA338555-6723-8446-87BE-D9B736256D37}"/>
              </a:ext>
            </a:extLst>
          </p:cNvPr>
          <p:cNvSpPr txBox="1"/>
          <p:nvPr/>
        </p:nvSpPr>
        <p:spPr>
          <a:xfrm>
            <a:off x="1" y="258170"/>
            <a:ext cx="89878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Download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Python and open the .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py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file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4651D1C-B6F5-EB4A-A395-FC553329A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6086"/>
            <a:ext cx="9144000" cy="5528716"/>
          </a:xfrm>
          <a:prstGeom prst="rect">
            <a:avLst/>
          </a:prstGeom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D502621C-B13F-A24B-9B9C-3ABD557B95EC}"/>
              </a:ext>
            </a:extLst>
          </p:cNvPr>
          <p:cNvSpPr/>
          <p:nvPr/>
        </p:nvSpPr>
        <p:spPr>
          <a:xfrm>
            <a:off x="1650380" y="2207941"/>
            <a:ext cx="1940313" cy="579864"/>
          </a:xfrm>
          <a:prstGeom prst="ellipse">
            <a:avLst/>
          </a:prstGeom>
          <a:solidFill>
            <a:srgbClr val="F29B33">
              <a:alpha val="46000"/>
            </a:srgbClr>
          </a:solidFill>
          <a:ln>
            <a:solidFill>
              <a:srgbClr val="F29B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E5A2B2D5-29EB-3A43-A824-D6AB34882B94}"/>
              </a:ext>
            </a:extLst>
          </p:cNvPr>
          <p:cNvSpPr/>
          <p:nvPr/>
        </p:nvSpPr>
        <p:spPr>
          <a:xfrm>
            <a:off x="680223" y="4973444"/>
            <a:ext cx="2620538" cy="821473"/>
          </a:xfrm>
          <a:prstGeom prst="ellipse">
            <a:avLst/>
          </a:prstGeom>
          <a:solidFill>
            <a:srgbClr val="F29B33">
              <a:alpha val="46000"/>
            </a:srgbClr>
          </a:solidFill>
          <a:ln>
            <a:solidFill>
              <a:srgbClr val="F29B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84566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85E34E73-9459-A443-955E-40AB05E9F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6262"/>
            <a:ext cx="9144000" cy="389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876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F16E393-8B02-E84F-94E7-504C3A5FF40C}"/>
              </a:ext>
            </a:extLst>
          </p:cNvPr>
          <p:cNvSpPr txBox="1"/>
          <p:nvPr/>
        </p:nvSpPr>
        <p:spPr>
          <a:xfrm>
            <a:off x="-118418" y="1234840"/>
            <a:ext cx="4838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Compute</a:t>
            </a: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statistics</a:t>
            </a:r>
            <a:endParaRPr lang="fr-FR" sz="3200" dirty="0">
              <a:solidFill>
                <a:srgbClr val="6A9DB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C50B502-C72B-5B4D-BDFC-0F6E53DBA427}"/>
              </a:ext>
            </a:extLst>
          </p:cNvPr>
          <p:cNvSpPr txBox="1"/>
          <p:nvPr/>
        </p:nvSpPr>
        <p:spPr>
          <a:xfrm>
            <a:off x="0" y="3633950"/>
            <a:ext cx="48383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Draw</a:t>
            </a: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beautiful</a:t>
            </a:r>
            <a:b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networks </a:t>
            </a:r>
            <a:r>
              <a:rPr lang="fr-FR" sz="20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(for publication)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21CF048-5E85-734E-9A2E-23359257EADB}"/>
              </a:ext>
            </a:extLst>
          </p:cNvPr>
          <p:cNvSpPr txBox="1"/>
          <p:nvPr/>
        </p:nvSpPr>
        <p:spPr>
          <a:xfrm>
            <a:off x="-222354" y="2345325"/>
            <a:ext cx="4838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Go </a:t>
            </a:r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fast</a:t>
            </a:r>
            <a:endParaRPr lang="fr-FR" sz="3200" dirty="0">
              <a:solidFill>
                <a:srgbClr val="6A9DB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B0FD739-50E0-CB45-B2D4-E7653F32516A}"/>
              </a:ext>
            </a:extLst>
          </p:cNvPr>
          <p:cNvSpPr txBox="1"/>
          <p:nvPr/>
        </p:nvSpPr>
        <p:spPr>
          <a:xfrm>
            <a:off x="1812815" y="124355"/>
            <a:ext cx="560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What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do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you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want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to do ?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12A03BF-6178-1345-9766-C80221AC3F28}"/>
              </a:ext>
            </a:extLst>
          </p:cNvPr>
          <p:cNvSpPr txBox="1"/>
          <p:nvPr/>
        </p:nvSpPr>
        <p:spPr>
          <a:xfrm>
            <a:off x="0" y="5468649"/>
            <a:ext cx="48383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Overlay a network</a:t>
            </a:r>
            <a:b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on a </a:t>
            </a:r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map</a:t>
            </a:r>
            <a:endParaRPr lang="fr-FR" sz="3200" dirty="0">
              <a:solidFill>
                <a:srgbClr val="6A9DB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0B397C5-3AF5-2045-9739-82311AED6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520" y="1151758"/>
            <a:ext cx="4297873" cy="543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35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3AB7AECA-4C9C-254C-B843-5375E354A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0458"/>
            <a:ext cx="9144000" cy="441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164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E7422C5-E07B-4047-A5DA-707108EFE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872"/>
            <a:ext cx="9144000" cy="432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1154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D7FD3BA0-D52F-6D42-BBAC-539459802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6478"/>
            <a:ext cx="9144000" cy="442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266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A2100EB-4565-774B-837F-DF30ACC70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1656"/>
            <a:ext cx="9144000" cy="423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314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A0F121A7-0640-694C-9B02-4F1EC067D82D}"/>
              </a:ext>
            </a:extLst>
          </p:cNvPr>
          <p:cNvSpPr txBox="1"/>
          <p:nvPr/>
        </p:nvSpPr>
        <p:spPr>
          <a:xfrm>
            <a:off x="530826" y="168068"/>
            <a:ext cx="80970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Conclusion: </a:t>
            </a:r>
            <a:b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fr-FR" sz="28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 best </a:t>
            </a:r>
            <a:r>
              <a:rPr lang="fr-FR" sz="28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is</a:t>
            </a:r>
            <a:r>
              <a:rPr lang="fr-FR" sz="28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the </a:t>
            </a:r>
            <a:r>
              <a:rPr lang="fr-FR" sz="28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enemy</a:t>
            </a:r>
            <a:r>
              <a:rPr lang="fr-FR" sz="28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of the good. 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95AC549-11F9-2846-80E7-7B4160356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6253"/>
            <a:ext cx="9144000" cy="384407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FB9E7AC-C68C-5742-8407-25273C6AF37E}"/>
              </a:ext>
            </a:extLst>
          </p:cNvPr>
          <p:cNvSpPr txBox="1"/>
          <p:nvPr/>
        </p:nvSpPr>
        <p:spPr>
          <a:xfrm>
            <a:off x="0" y="5791274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Network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visualization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is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always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a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trade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-off</a:t>
            </a:r>
          </a:p>
          <a:p>
            <a:pPr algn="ctr"/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between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comprehensiveness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and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readability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6548561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F16E393-8B02-E84F-94E7-504C3A5FF40C}"/>
              </a:ext>
            </a:extLst>
          </p:cNvPr>
          <p:cNvSpPr txBox="1"/>
          <p:nvPr/>
        </p:nvSpPr>
        <p:spPr>
          <a:xfrm>
            <a:off x="470086" y="2927138"/>
            <a:ext cx="80970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 last tip:</a:t>
            </a:r>
          </a:p>
          <a:p>
            <a:pPr algn="ctr"/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phylogenetic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networks</a:t>
            </a:r>
          </a:p>
        </p:txBody>
      </p:sp>
    </p:spTree>
    <p:extLst>
      <p:ext uri="{BB962C8B-B14F-4D97-AF65-F5344CB8AC3E}">
        <p14:creationId xmlns:p14="http://schemas.microsoft.com/office/powerpoint/2010/main" val="29323397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D3278AA-9D15-F943-96A1-1098528F9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55393"/>
            <a:ext cx="9144000" cy="534721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5775EF-9E49-7646-9AFB-8201DF022FFF}"/>
              </a:ext>
            </a:extLst>
          </p:cNvPr>
          <p:cNvSpPr/>
          <p:nvPr/>
        </p:nvSpPr>
        <p:spPr>
          <a:xfrm>
            <a:off x="0" y="196327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See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Philippe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Gambette’s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conference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at the DHAI </a:t>
            </a:r>
            <a:r>
              <a:rPr lang="fr-FR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seminar</a:t>
            </a:r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AB16C2-B167-B340-94C0-803A2B635D22}"/>
              </a:ext>
            </a:extLst>
          </p:cNvPr>
          <p:cNvSpPr/>
          <p:nvPr/>
        </p:nvSpPr>
        <p:spPr>
          <a:xfrm>
            <a:off x="1103864" y="6261563"/>
            <a:ext cx="72848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https://savoirs.ens.fr/expose.php?id=3912</a:t>
            </a:r>
            <a:r>
              <a:rPr lang="fr-FR" sz="28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39174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4E358B3-9A9F-474A-A02F-E1072547332A}"/>
              </a:ext>
            </a:extLst>
          </p:cNvPr>
          <p:cNvSpPr txBox="1"/>
          <p:nvPr/>
        </p:nvSpPr>
        <p:spPr>
          <a:xfrm>
            <a:off x="2073729" y="212271"/>
            <a:ext cx="57476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http://treecloud.univ-mlv.fr</a:t>
            </a: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E07ABEB-A08C-454B-A496-A715129AF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690" y="892688"/>
            <a:ext cx="8490857" cy="592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797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A4208CE-AC63-4749-8D9A-168CC5946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0887"/>
            <a:ext cx="9144000" cy="593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6458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A4208CE-AC63-4749-8D9A-168CC5946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0887"/>
            <a:ext cx="9144000" cy="5936226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30C46CD3-39EE-1C41-839B-975DA7D698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8" t="37023" r="7074" b="32726"/>
          <a:stretch/>
        </p:blipFill>
        <p:spPr>
          <a:xfrm>
            <a:off x="178418" y="2899316"/>
            <a:ext cx="8909817" cy="209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091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F16E393-8B02-E84F-94E7-504C3A5FF40C}"/>
              </a:ext>
            </a:extLst>
          </p:cNvPr>
          <p:cNvSpPr txBox="1"/>
          <p:nvPr/>
        </p:nvSpPr>
        <p:spPr>
          <a:xfrm>
            <a:off x="-118418" y="1234840"/>
            <a:ext cx="4838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Compute</a:t>
            </a:r>
            <a: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statistics</a:t>
            </a:r>
            <a:endParaRPr lang="fr-FR" sz="3200" dirty="0">
              <a:solidFill>
                <a:srgbClr val="F29B33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C50B502-C72B-5B4D-BDFC-0F6E53DBA427}"/>
              </a:ext>
            </a:extLst>
          </p:cNvPr>
          <p:cNvSpPr txBox="1"/>
          <p:nvPr/>
        </p:nvSpPr>
        <p:spPr>
          <a:xfrm>
            <a:off x="0" y="3633950"/>
            <a:ext cx="48383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Draw</a:t>
            </a: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beautiful</a:t>
            </a:r>
            <a:b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networks </a:t>
            </a:r>
            <a:r>
              <a:rPr lang="fr-FR" sz="20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(for publication)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21CF048-5E85-734E-9A2E-23359257EADB}"/>
              </a:ext>
            </a:extLst>
          </p:cNvPr>
          <p:cNvSpPr txBox="1"/>
          <p:nvPr/>
        </p:nvSpPr>
        <p:spPr>
          <a:xfrm>
            <a:off x="-222354" y="2345325"/>
            <a:ext cx="4838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Go </a:t>
            </a:r>
            <a:r>
              <a:rPr lang="fr-FR" sz="32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fast</a:t>
            </a:r>
            <a:endParaRPr lang="fr-FR" sz="3200" dirty="0">
              <a:solidFill>
                <a:srgbClr val="F29B33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B0FD739-50E0-CB45-B2D4-E7653F32516A}"/>
              </a:ext>
            </a:extLst>
          </p:cNvPr>
          <p:cNvSpPr txBox="1"/>
          <p:nvPr/>
        </p:nvSpPr>
        <p:spPr>
          <a:xfrm>
            <a:off x="1812815" y="124355"/>
            <a:ext cx="560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What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do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you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want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to do ?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12A03BF-6178-1345-9766-C80221AC3F28}"/>
              </a:ext>
            </a:extLst>
          </p:cNvPr>
          <p:cNvSpPr txBox="1"/>
          <p:nvPr/>
        </p:nvSpPr>
        <p:spPr>
          <a:xfrm>
            <a:off x="0" y="5468649"/>
            <a:ext cx="48383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Overlay a network</a:t>
            </a:r>
            <a:b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on a </a:t>
            </a:r>
            <a:r>
              <a:rPr lang="fr-FR" sz="32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map</a:t>
            </a:r>
            <a:endParaRPr lang="fr-FR" sz="3200" dirty="0">
              <a:solidFill>
                <a:srgbClr val="F29B33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ACEE4768-61CC-CF40-850B-D00A4286D274}"/>
              </a:ext>
            </a:extLst>
          </p:cNvPr>
          <p:cNvCxnSpPr/>
          <p:nvPr/>
        </p:nvCxnSpPr>
        <p:spPr>
          <a:xfrm>
            <a:off x="4212236" y="1759655"/>
            <a:ext cx="1963712" cy="1658103"/>
          </a:xfrm>
          <a:prstGeom prst="straightConnector1">
            <a:avLst/>
          </a:prstGeom>
          <a:ln w="73025">
            <a:solidFill>
              <a:srgbClr val="F29B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9F3B2088-D5AF-CC47-8A46-D392C903F8C0}"/>
              </a:ext>
            </a:extLst>
          </p:cNvPr>
          <p:cNvCxnSpPr>
            <a:cxnSpLocks/>
          </p:cNvCxnSpPr>
          <p:nvPr/>
        </p:nvCxnSpPr>
        <p:spPr>
          <a:xfrm>
            <a:off x="3230380" y="2577096"/>
            <a:ext cx="2768976" cy="878714"/>
          </a:xfrm>
          <a:prstGeom prst="straightConnector1">
            <a:avLst/>
          </a:prstGeom>
          <a:ln w="73025">
            <a:solidFill>
              <a:srgbClr val="F29B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E8A108F9-4E67-744B-86AC-F1A5282CA89B}"/>
              </a:ext>
            </a:extLst>
          </p:cNvPr>
          <p:cNvCxnSpPr>
            <a:cxnSpLocks/>
          </p:cNvCxnSpPr>
          <p:nvPr/>
        </p:nvCxnSpPr>
        <p:spPr>
          <a:xfrm flipV="1">
            <a:off x="4263482" y="3587082"/>
            <a:ext cx="1780478" cy="2101214"/>
          </a:xfrm>
          <a:prstGeom prst="straightConnector1">
            <a:avLst/>
          </a:prstGeom>
          <a:ln w="73025">
            <a:solidFill>
              <a:srgbClr val="F29B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C09EE192-1F81-DA49-9360-BBDB4A81753A}"/>
              </a:ext>
            </a:extLst>
          </p:cNvPr>
          <p:cNvSpPr txBox="1"/>
          <p:nvPr/>
        </p:nvSpPr>
        <p:spPr>
          <a:xfrm rot="18668765">
            <a:off x="2888501" y="4687286"/>
            <a:ext cx="4838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(</a:t>
            </a:r>
            <a:r>
              <a:rPr lang="fr-FR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it</a:t>
            </a:r>
            <a:r>
              <a:rPr lang="fr-FR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depends</a:t>
            </a:r>
            <a:r>
              <a:rPr lang="fr-FR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on the </a:t>
            </a:r>
            <a:r>
              <a:rPr lang="fr-FR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map</a:t>
            </a:r>
            <a:r>
              <a:rPr lang="fr-FR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!)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09847D6-F820-6F40-A7C2-CE6553CC12F8}"/>
              </a:ext>
            </a:extLst>
          </p:cNvPr>
          <p:cNvSpPr txBox="1"/>
          <p:nvPr/>
        </p:nvSpPr>
        <p:spPr>
          <a:xfrm>
            <a:off x="5125690" y="3117302"/>
            <a:ext cx="48383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Use R</a:t>
            </a:r>
          </a:p>
        </p:txBody>
      </p:sp>
    </p:spTree>
    <p:extLst>
      <p:ext uri="{BB962C8B-B14F-4D97-AF65-F5344CB8AC3E}">
        <p14:creationId xmlns:p14="http://schemas.microsoft.com/office/powerpoint/2010/main" val="27097162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450831B7-7318-0548-9BDB-19E6E1783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00" y="406400"/>
            <a:ext cx="72644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34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4013CFE1-5DE2-F141-A1AF-A6212AD12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7013"/>
            <a:ext cx="9144000" cy="4859096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A338555-6723-8446-87BE-D9B736256D37}"/>
              </a:ext>
            </a:extLst>
          </p:cNvPr>
          <p:cNvSpPr txBox="1"/>
          <p:nvPr/>
        </p:nvSpPr>
        <p:spPr>
          <a:xfrm>
            <a:off x="962793" y="258170"/>
            <a:ext cx="7218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Clone the « 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tutorials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 »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repository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b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of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my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GitHub</a:t>
            </a:r>
          </a:p>
        </p:txBody>
      </p:sp>
    </p:spTree>
    <p:extLst>
      <p:ext uri="{BB962C8B-B14F-4D97-AF65-F5344CB8AC3E}">
        <p14:creationId xmlns:p14="http://schemas.microsoft.com/office/powerpoint/2010/main" val="3458012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>
            <a:extLst>
              <a:ext uri="{FF2B5EF4-FFF2-40B4-BE49-F238E27FC236}">
                <a16:creationId xmlns:a16="http://schemas.microsoft.com/office/drawing/2014/main" id="{BA338555-6723-8446-87BE-D9B736256D37}"/>
              </a:ext>
            </a:extLst>
          </p:cNvPr>
          <p:cNvSpPr txBox="1"/>
          <p:nvPr/>
        </p:nvSpPr>
        <p:spPr>
          <a:xfrm>
            <a:off x="1" y="258170"/>
            <a:ext cx="89878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Download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R,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Rstudio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and open the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script.R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file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4651D1C-B6F5-EB4A-A395-FC553329A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6086"/>
            <a:ext cx="9144000" cy="5528716"/>
          </a:xfrm>
          <a:prstGeom prst="rect">
            <a:avLst/>
          </a:prstGeom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D502621C-B13F-A24B-9B9C-3ABD557B95EC}"/>
              </a:ext>
            </a:extLst>
          </p:cNvPr>
          <p:cNvSpPr/>
          <p:nvPr/>
        </p:nvSpPr>
        <p:spPr>
          <a:xfrm>
            <a:off x="1650380" y="2207941"/>
            <a:ext cx="1940313" cy="579864"/>
          </a:xfrm>
          <a:prstGeom prst="ellipse">
            <a:avLst/>
          </a:prstGeom>
          <a:solidFill>
            <a:srgbClr val="F29B33">
              <a:alpha val="46000"/>
            </a:srgbClr>
          </a:solidFill>
          <a:ln>
            <a:solidFill>
              <a:srgbClr val="F29B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E5A2B2D5-29EB-3A43-A824-D6AB34882B94}"/>
              </a:ext>
            </a:extLst>
          </p:cNvPr>
          <p:cNvSpPr/>
          <p:nvPr/>
        </p:nvSpPr>
        <p:spPr>
          <a:xfrm>
            <a:off x="546410" y="5527287"/>
            <a:ext cx="1940313" cy="579864"/>
          </a:xfrm>
          <a:prstGeom prst="ellipse">
            <a:avLst/>
          </a:prstGeom>
          <a:solidFill>
            <a:srgbClr val="F29B33">
              <a:alpha val="46000"/>
            </a:srgbClr>
          </a:solidFill>
          <a:ln>
            <a:solidFill>
              <a:srgbClr val="F29B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5080EC6F-F0B7-4E44-90A3-FB3492DE1B7A}"/>
              </a:ext>
            </a:extLst>
          </p:cNvPr>
          <p:cNvSpPr/>
          <p:nvPr/>
        </p:nvSpPr>
        <p:spPr>
          <a:xfrm>
            <a:off x="892098" y="4379068"/>
            <a:ext cx="1728438" cy="638265"/>
          </a:xfrm>
          <a:prstGeom prst="ellipse">
            <a:avLst/>
          </a:prstGeom>
          <a:solidFill>
            <a:srgbClr val="F29B33">
              <a:alpha val="46000"/>
            </a:srgbClr>
          </a:solidFill>
          <a:ln>
            <a:solidFill>
              <a:srgbClr val="F29B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0289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EB41D2F-1237-6A47-A409-28A5E8A43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4582"/>
            <a:ext cx="9144000" cy="5348835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D36D261-35A3-6542-82EF-F837305AE339}"/>
              </a:ext>
            </a:extLst>
          </p:cNvPr>
          <p:cNvSpPr txBox="1"/>
          <p:nvPr/>
        </p:nvSpPr>
        <p:spPr>
          <a:xfrm>
            <a:off x="962793" y="169807"/>
            <a:ext cx="721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 output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is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quite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tiny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and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ugly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.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F80AC20-4CC1-3A4F-B8D0-D94E6CE6C3B7}"/>
              </a:ext>
            </a:extLst>
          </p:cNvPr>
          <p:cNvSpPr txBox="1"/>
          <p:nvPr/>
        </p:nvSpPr>
        <p:spPr>
          <a:xfrm>
            <a:off x="962792" y="6221167"/>
            <a:ext cx="721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Save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it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as a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svg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file…</a:t>
            </a:r>
          </a:p>
        </p:txBody>
      </p:sp>
    </p:spTree>
    <p:extLst>
      <p:ext uri="{BB962C8B-B14F-4D97-AF65-F5344CB8AC3E}">
        <p14:creationId xmlns:p14="http://schemas.microsoft.com/office/powerpoint/2010/main" val="686100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CF93F764-F0E7-8E42-8F68-B9D219A87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3927"/>
            <a:ext cx="9144000" cy="536698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7005C39-AE71-CD4D-892E-490478C8A88C}"/>
              </a:ext>
            </a:extLst>
          </p:cNvPr>
          <p:cNvSpPr txBox="1"/>
          <p:nvPr/>
        </p:nvSpPr>
        <p:spPr>
          <a:xfrm>
            <a:off x="962793" y="160732"/>
            <a:ext cx="721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… and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work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on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it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with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Inkscape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9574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F16E393-8B02-E84F-94E7-504C3A5FF40C}"/>
              </a:ext>
            </a:extLst>
          </p:cNvPr>
          <p:cNvSpPr txBox="1"/>
          <p:nvPr/>
        </p:nvSpPr>
        <p:spPr>
          <a:xfrm>
            <a:off x="-118418" y="1234840"/>
            <a:ext cx="4838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Compute</a:t>
            </a: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statistics</a:t>
            </a:r>
            <a:endParaRPr lang="fr-FR" sz="3200" dirty="0">
              <a:solidFill>
                <a:srgbClr val="6A9DB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C50B502-C72B-5B4D-BDFC-0F6E53DBA427}"/>
              </a:ext>
            </a:extLst>
          </p:cNvPr>
          <p:cNvSpPr txBox="1"/>
          <p:nvPr/>
        </p:nvSpPr>
        <p:spPr>
          <a:xfrm>
            <a:off x="0" y="3633950"/>
            <a:ext cx="48383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Draw</a:t>
            </a:r>
            <a: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beautiful</a:t>
            </a:r>
            <a:b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fr-FR" sz="32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networks </a:t>
            </a:r>
            <a:r>
              <a:rPr lang="fr-FR" sz="20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(for publication)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21CF048-5E85-734E-9A2E-23359257EADB}"/>
              </a:ext>
            </a:extLst>
          </p:cNvPr>
          <p:cNvSpPr txBox="1"/>
          <p:nvPr/>
        </p:nvSpPr>
        <p:spPr>
          <a:xfrm>
            <a:off x="-222354" y="2345325"/>
            <a:ext cx="4838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Go </a:t>
            </a:r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fast</a:t>
            </a:r>
            <a:endParaRPr lang="fr-FR" sz="3200" dirty="0">
              <a:solidFill>
                <a:srgbClr val="6A9DB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B0FD739-50E0-CB45-B2D4-E7653F32516A}"/>
              </a:ext>
            </a:extLst>
          </p:cNvPr>
          <p:cNvSpPr txBox="1"/>
          <p:nvPr/>
        </p:nvSpPr>
        <p:spPr>
          <a:xfrm>
            <a:off x="1812815" y="124355"/>
            <a:ext cx="560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What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do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you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32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want</a:t>
            </a:r>
            <a:r>
              <a:rPr lang="fr-FR" sz="3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to do ?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12A03BF-6178-1345-9766-C80221AC3F28}"/>
              </a:ext>
            </a:extLst>
          </p:cNvPr>
          <p:cNvSpPr txBox="1"/>
          <p:nvPr/>
        </p:nvSpPr>
        <p:spPr>
          <a:xfrm>
            <a:off x="0" y="5468649"/>
            <a:ext cx="48383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Overlay a network</a:t>
            </a:r>
            <a:b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fr-FR" sz="3200" dirty="0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on a </a:t>
            </a:r>
            <a:r>
              <a:rPr lang="fr-FR" sz="3200" dirty="0" err="1">
                <a:solidFill>
                  <a:srgbClr val="6A9DB2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map</a:t>
            </a:r>
            <a:endParaRPr lang="fr-FR" sz="3200" dirty="0">
              <a:solidFill>
                <a:srgbClr val="6A9DB2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40974F34-06AE-324D-A8D3-82376BF763B8}"/>
              </a:ext>
            </a:extLst>
          </p:cNvPr>
          <p:cNvCxnSpPr>
            <a:cxnSpLocks/>
          </p:cNvCxnSpPr>
          <p:nvPr/>
        </p:nvCxnSpPr>
        <p:spPr>
          <a:xfrm>
            <a:off x="3991587" y="3898227"/>
            <a:ext cx="2275398" cy="0"/>
          </a:xfrm>
          <a:prstGeom prst="straightConnector1">
            <a:avLst/>
          </a:prstGeom>
          <a:ln w="73025">
            <a:solidFill>
              <a:srgbClr val="F29B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103392E5-1ED3-3D46-8B89-77F0D86D5A93}"/>
              </a:ext>
            </a:extLst>
          </p:cNvPr>
          <p:cNvSpPr txBox="1"/>
          <p:nvPr/>
        </p:nvSpPr>
        <p:spPr>
          <a:xfrm>
            <a:off x="4838329" y="3203063"/>
            <a:ext cx="48383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Use </a:t>
            </a:r>
          </a:p>
          <a:p>
            <a:pPr algn="ctr"/>
            <a:r>
              <a:rPr lang="fr-FR" sz="6000" dirty="0" err="1">
                <a:solidFill>
                  <a:srgbClr val="F29B33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Gephi</a:t>
            </a:r>
            <a:endParaRPr lang="fr-FR" sz="6000" dirty="0">
              <a:solidFill>
                <a:srgbClr val="F29B33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66634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D888A16F-7090-9F46-A530-3E21028E5EB0}"/>
              </a:ext>
            </a:extLst>
          </p:cNvPr>
          <p:cNvSpPr txBox="1"/>
          <p:nvPr/>
        </p:nvSpPr>
        <p:spPr>
          <a:xfrm>
            <a:off x="168369" y="292016"/>
            <a:ext cx="8503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Option #1 : normal network.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F52C22-B440-0E47-818A-883D736DB25D}"/>
              </a:ext>
            </a:extLst>
          </p:cNvPr>
          <p:cNvSpPr/>
          <p:nvPr/>
        </p:nvSpPr>
        <p:spPr>
          <a:xfrm>
            <a:off x="3931920" y="3423196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want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a single type of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nodes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, for instance </a:t>
            </a:r>
            <a:r>
              <a:rPr lang="fr-FR" sz="20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art </a:t>
            </a:r>
            <a:r>
              <a:rPr lang="fr-FR" sz="2000" i="1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market</a:t>
            </a:r>
            <a:r>
              <a:rPr lang="fr-FR" sz="20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i="1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actors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.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They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will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be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linked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when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they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share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a value in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another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column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, for instance </a:t>
            </a:r>
            <a:r>
              <a:rPr lang="fr-FR" sz="2000" i="1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Lugt</a:t>
            </a:r>
            <a:r>
              <a:rPr lang="fr-FR" sz="20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fr-FR" sz="2000" i="1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number</a:t>
            </a:r>
            <a:r>
              <a:rPr lang="fr-FR" sz="20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786F01C-1A10-4848-AFF9-F4885F8CCC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385"/>
          <a:stretch/>
        </p:blipFill>
        <p:spPr>
          <a:xfrm>
            <a:off x="514394" y="820587"/>
            <a:ext cx="2716486" cy="589244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4D39416-D261-7349-AC21-D391476CC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9080" y="1379778"/>
            <a:ext cx="3429000" cy="159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30883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1766</TotalTime>
  <Words>439</Words>
  <Application>Microsoft Macintosh PowerPoint</Application>
  <PresentationFormat>Affichage à l'écran (4:3)</PresentationFormat>
  <Paragraphs>66</Paragraphs>
  <Slides>30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Futura Medium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Microsoft Office User</dc:creator>
  <cp:lastModifiedBy>Microsoft Office User</cp:lastModifiedBy>
  <cp:revision>75</cp:revision>
  <cp:lastPrinted>2021-03-27T21:54:10Z</cp:lastPrinted>
  <dcterms:created xsi:type="dcterms:W3CDTF">2021-02-04T09:30:21Z</dcterms:created>
  <dcterms:modified xsi:type="dcterms:W3CDTF">2021-04-13T19:46:41Z</dcterms:modified>
</cp:coreProperties>
</file>

<file path=docProps/thumbnail.jpeg>
</file>